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5" r:id="rId9"/>
    <p:sldId id="263" r:id="rId10"/>
    <p:sldId id="267" r:id="rId11"/>
    <p:sldId id="261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pfLwYVHhS2f08ucm1VXmq+giv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89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690e0331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c690e0331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690e03316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1c690e0331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690e03316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1c690e0331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388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332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2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690e03316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c690e0331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822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2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09" y="100295"/>
            <a:ext cx="11973582" cy="66574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Google Shape;18;p12"/>
          <p:cNvPicPr preferRelativeResize="0"/>
          <p:nvPr/>
        </p:nvPicPr>
        <p:blipFill rotWithShape="1">
          <a:blip r:embed="rId3">
            <a:alphaModFix/>
          </a:blip>
          <a:srcRect l="363" t="7272" r="466"/>
          <a:stretch/>
        </p:blipFill>
        <p:spPr>
          <a:xfrm>
            <a:off x="109209" y="100295"/>
            <a:ext cx="11973582" cy="426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2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09" y="100295"/>
            <a:ext cx="11973582" cy="66574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2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09" y="100295"/>
            <a:ext cx="11973582" cy="66574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 l="1305" r="1252" b="21339"/>
          <a:stretch/>
        </p:blipFill>
        <p:spPr>
          <a:xfrm>
            <a:off x="109209" y="2082441"/>
            <a:ext cx="11973582" cy="467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/>
          <p:nvPr/>
        </p:nvSpPr>
        <p:spPr>
          <a:xfrm>
            <a:off x="353931" y="342821"/>
            <a:ext cx="11479731" cy="6172357"/>
          </a:xfrm>
          <a:prstGeom prst="frame">
            <a:avLst>
              <a:gd name="adj1" fmla="val 772"/>
            </a:avLst>
          </a:prstGeom>
          <a:solidFill>
            <a:srgbClr val="A3C8BD"/>
          </a:solidFill>
          <a:ln>
            <a:noFill/>
          </a:ln>
          <a:effectLst>
            <a:outerShdw blurRad="1016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1865340" y="3673837"/>
            <a:ext cx="85863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1">
                <a:solidFill>
                  <a:srgbClr val="A3C8BD"/>
                </a:solidFill>
              </a:rPr>
              <a:t>門禁管理系統</a:t>
            </a:r>
            <a:endParaRPr sz="8000" b="1" i="0" u="none" strike="noStrike" cap="none">
              <a:solidFill>
                <a:srgbClr val="A3C8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l="13038" t="12407" r="75113" b="72037"/>
          <a:stretch/>
        </p:blipFill>
        <p:spPr>
          <a:xfrm rot="-779134">
            <a:off x="8083550" y="2285589"/>
            <a:ext cx="1092200" cy="1369325"/>
          </a:xfrm>
          <a:custGeom>
            <a:avLst/>
            <a:gdLst/>
            <a:ahLst/>
            <a:cxnLst/>
            <a:rect l="l" t="t" r="r" b="b"/>
            <a:pathLst>
              <a:path w="1092200" h="1369325" extrusionOk="0">
                <a:moveTo>
                  <a:pt x="0" y="0"/>
                </a:moveTo>
                <a:lnTo>
                  <a:pt x="1092200" y="0"/>
                </a:lnTo>
                <a:lnTo>
                  <a:pt x="1092200" y="1073151"/>
                </a:lnTo>
                <a:lnTo>
                  <a:pt x="914400" y="1225551"/>
                </a:lnTo>
                <a:lnTo>
                  <a:pt x="514350" y="1295401"/>
                </a:lnTo>
                <a:lnTo>
                  <a:pt x="469900" y="1352551"/>
                </a:lnTo>
                <a:lnTo>
                  <a:pt x="476807" y="1369325"/>
                </a:lnTo>
                <a:lnTo>
                  <a:pt x="0" y="136932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1084" y="4659783"/>
            <a:ext cx="1877564" cy="189768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/>
          <p:nvPr/>
        </p:nvSpPr>
        <p:spPr>
          <a:xfrm>
            <a:off x="9516150" y="6182900"/>
            <a:ext cx="2133000" cy="374700"/>
          </a:xfrm>
          <a:prstGeom prst="roundRect">
            <a:avLst>
              <a:gd name="adj" fmla="val 16667"/>
            </a:avLst>
          </a:prstGeom>
          <a:solidFill>
            <a:srgbClr val="CDC5C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202</a:t>
            </a:r>
            <a:r>
              <a:rPr lang="zh-TW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</a:t>
            </a:r>
            <a:r>
              <a:rPr lang="zh-TW" sz="1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年 </a:t>
            </a:r>
            <a:r>
              <a:rPr lang="zh-TW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r>
              <a:rPr lang="zh-TW" sz="1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月 </a:t>
            </a:r>
            <a:r>
              <a:rPr lang="zh-TW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06</a:t>
            </a:r>
            <a:r>
              <a:rPr lang="zh-TW" sz="16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日</a:t>
            </a:r>
            <a:endParaRPr sz="16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695215" y="4815087"/>
            <a:ext cx="8586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3000" b="1">
                <a:solidFill>
                  <a:srgbClr val="A3C8BD"/>
                </a:solidFill>
              </a:rPr>
              <a:t>111368011柯欣廷</a:t>
            </a:r>
            <a:endParaRPr sz="3000" b="1">
              <a:solidFill>
                <a:srgbClr val="A3C8BD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3000" b="1">
                <a:solidFill>
                  <a:srgbClr val="A3C8BD"/>
                </a:solidFill>
              </a:rPr>
              <a:t>111368098蔡東霖</a:t>
            </a:r>
            <a:endParaRPr sz="3000" b="1">
              <a:solidFill>
                <a:srgbClr val="A3C8B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694601882.751387">
            <a:hlinkClick r:id="" action="ppaction://media"/>
            <a:extLst>
              <a:ext uri="{FF2B5EF4-FFF2-40B4-BE49-F238E27FC236}">
                <a16:creationId xmlns:a16="http://schemas.microsoft.com/office/drawing/2014/main" id="{BFAC6376-C8BA-473D-9EBE-416039BBF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326" y="1018309"/>
            <a:ext cx="8571348" cy="4821382"/>
          </a:xfrm>
          <a:prstGeom prst="rect">
            <a:avLst/>
          </a:prstGeom>
        </p:spPr>
      </p:pic>
      <p:sp>
        <p:nvSpPr>
          <p:cNvPr id="13" name="Google Shape;138;g1c690e03316_0_71">
            <a:extLst>
              <a:ext uri="{FF2B5EF4-FFF2-40B4-BE49-F238E27FC236}">
                <a16:creationId xmlns:a16="http://schemas.microsoft.com/office/drawing/2014/main" id="{04965547-9C36-4C81-A75F-A1A24B3D68C7}"/>
              </a:ext>
            </a:extLst>
          </p:cNvPr>
          <p:cNvSpPr/>
          <p:nvPr/>
        </p:nvSpPr>
        <p:spPr>
          <a:xfrm>
            <a:off x="2" y="92025"/>
            <a:ext cx="474749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成果展示</a:t>
            </a:r>
            <a:r>
              <a:rPr lang="en-US" altLang="zh-TW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—</a:t>
            </a:r>
            <a:r>
              <a:rPr lang="zh-TW" altLang="en-US" sz="3600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封包阻擋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3274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690e03316_0_71"/>
          <p:cNvSpPr txBox="1"/>
          <p:nvPr/>
        </p:nvSpPr>
        <p:spPr>
          <a:xfrm>
            <a:off x="665018" y="1458094"/>
            <a:ext cx="111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0" rIns="91450" bIns="0" anchor="t" anchorCtr="0">
            <a:sp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endParaRPr sz="2400">
              <a:solidFill>
                <a:srgbClr val="0C0104"/>
              </a:solidFill>
            </a:endParaRPr>
          </a:p>
        </p:txBody>
      </p:sp>
      <p:sp>
        <p:nvSpPr>
          <p:cNvPr id="138" name="Google Shape;138;g1c690e03316_0_71"/>
          <p:cNvSpPr/>
          <p:nvPr/>
        </p:nvSpPr>
        <p:spPr>
          <a:xfrm>
            <a:off x="2" y="92025"/>
            <a:ext cx="210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未來展望</a:t>
            </a:r>
            <a:endParaRPr sz="3600" b="0" i="0" u="none" strike="noStrike" cap="none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0;g1c690e03316_0_14"/>
          <p:cNvSpPr txBox="1"/>
          <p:nvPr/>
        </p:nvSpPr>
        <p:spPr>
          <a:xfrm>
            <a:off x="495008" y="1175992"/>
            <a:ext cx="111114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0" rIns="91450" bIns="0" anchor="t" anchorCtr="0">
            <a:sp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r>
              <a:rPr lang="zh-TW" altLang="en-US" sz="2400" dirty="0">
                <a:solidFill>
                  <a:srgbClr val="0C0104"/>
                </a:solidFill>
              </a:rPr>
              <a:t>可將門外情形傳送至使用者手機上，並透過手機發送指令</a:t>
            </a:r>
            <a:endParaRPr lang="en-US" altLang="zh-TW" sz="2400" dirty="0">
              <a:solidFill>
                <a:srgbClr val="0C0104"/>
              </a:solidFill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r>
              <a:rPr lang="zh-TW" altLang="en-US" sz="2400" dirty="0">
                <a:solidFill>
                  <a:srgbClr val="0C0104"/>
                </a:solidFill>
              </a:rPr>
              <a:t>除了照片之外，可以傳送影片及音訊，或是即時的監控畫面。</a:t>
            </a:r>
            <a:endParaRPr lang="en-US" altLang="zh-TW" sz="2400" dirty="0">
              <a:solidFill>
                <a:srgbClr val="0C010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/>
        </p:nvSpPr>
        <p:spPr>
          <a:xfrm>
            <a:off x="2179410" y="3429000"/>
            <a:ext cx="7833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1" i="0" u="none" strike="noStrike" cap="none">
                <a:solidFill>
                  <a:srgbClr val="A3C8BD"/>
                </a:solidFill>
                <a:latin typeface="Arial"/>
                <a:ea typeface="Arial"/>
                <a:cs typeface="Arial"/>
                <a:sym typeface="Arial"/>
              </a:rPr>
              <a:t>感謝聆聽</a:t>
            </a:r>
            <a:endParaRPr sz="8000" b="1" i="0" u="none" strike="noStrike" cap="none">
              <a:solidFill>
                <a:srgbClr val="A3C8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2817074" y="4659783"/>
            <a:ext cx="60231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zh-TW" sz="6600" b="0" i="0" u="none" strike="noStrike" cap="none">
                <a:solidFill>
                  <a:srgbClr val="CDC5C3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 l="13037" t="12407" r="75113" b="72036"/>
          <a:stretch/>
        </p:blipFill>
        <p:spPr>
          <a:xfrm rot="-779677">
            <a:off x="8083723" y="2285393"/>
            <a:ext cx="1092882" cy="1370181"/>
          </a:xfrm>
          <a:custGeom>
            <a:avLst/>
            <a:gdLst/>
            <a:ahLst/>
            <a:cxnLst/>
            <a:rect l="l" t="t" r="r" b="b"/>
            <a:pathLst>
              <a:path w="1092200" h="1369325" extrusionOk="0">
                <a:moveTo>
                  <a:pt x="0" y="0"/>
                </a:moveTo>
                <a:lnTo>
                  <a:pt x="1092200" y="0"/>
                </a:lnTo>
                <a:lnTo>
                  <a:pt x="1092200" y="1073151"/>
                </a:lnTo>
                <a:lnTo>
                  <a:pt x="914400" y="1225551"/>
                </a:lnTo>
                <a:lnTo>
                  <a:pt x="514350" y="1295401"/>
                </a:lnTo>
                <a:lnTo>
                  <a:pt x="469900" y="1352551"/>
                </a:lnTo>
                <a:lnTo>
                  <a:pt x="476807" y="1369325"/>
                </a:lnTo>
                <a:lnTo>
                  <a:pt x="0" y="136932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41084" y="4659783"/>
            <a:ext cx="1877564" cy="18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540293" y="1071944"/>
            <a:ext cx="11111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0" rIns="9145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C0104"/>
                </a:solidFill>
              </a:rPr>
              <a:t>當獨自一人在家，有人按門鈴時，時常會遇到一些無法即時應門的情形，此時若是可以利用攝影機即時查看門外的情形，並且透過網路將門外的情形傳回到使用者手中，讓使用者來判斷是否要為對方開門，藉此提高生活的便利性以及安全性。</a:t>
            </a:r>
            <a:endParaRPr sz="2400" baseline="-25000">
              <a:solidFill>
                <a:srgbClr val="0C0104"/>
              </a:solidFill>
            </a:endParaRPr>
          </a:p>
        </p:txBody>
      </p:sp>
      <p:pic>
        <p:nvPicPr>
          <p:cNvPr id="89" name="Google Shape;8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625" y="3664600"/>
            <a:ext cx="2912000" cy="291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2"/>
          <p:cNvGrpSpPr/>
          <p:nvPr/>
        </p:nvGrpSpPr>
        <p:grpSpPr>
          <a:xfrm>
            <a:off x="1745153" y="2889831"/>
            <a:ext cx="3137323" cy="3686769"/>
            <a:chOff x="1283225" y="2987261"/>
            <a:chExt cx="3205275" cy="3854437"/>
          </a:xfrm>
        </p:grpSpPr>
        <p:pic>
          <p:nvPicPr>
            <p:cNvPr id="91" name="Google Shape;91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8650" y="2987261"/>
              <a:ext cx="1629850" cy="138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3225" y="3778494"/>
              <a:ext cx="2877736" cy="30632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" name="Google Shape;9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70851" flipH="1">
            <a:off x="8362145" y="3201109"/>
            <a:ext cx="889425" cy="8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/>
          <p:nvPr/>
        </p:nvSpPr>
        <p:spPr>
          <a:xfrm>
            <a:off x="2" y="92025"/>
            <a:ext cx="210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專題簡介</a:t>
            </a:r>
            <a:endParaRPr sz="3600" b="0" i="0" u="none" strike="noStrike" cap="none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95" name="Google Shape;95;p2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6A2F284C-6F46-49DB-B7DC-D5AA5AB3FB22}"/>
              </a:ext>
            </a:extLst>
          </p:cNvPr>
          <p:cNvGrpSpPr/>
          <p:nvPr/>
        </p:nvGrpSpPr>
        <p:grpSpPr>
          <a:xfrm>
            <a:off x="8019625" y="2800632"/>
            <a:ext cx="795007" cy="696123"/>
            <a:chOff x="7555532" y="2890943"/>
            <a:chExt cx="928186" cy="863214"/>
          </a:xfrm>
        </p:grpSpPr>
        <p:pic>
          <p:nvPicPr>
            <p:cNvPr id="1028" name="Picture 4" descr="对话框信息框气泡框icon贴纸素材和图片ID8F9ba6_Fotor懒设计">
              <a:extLst>
                <a:ext uri="{FF2B5EF4-FFF2-40B4-BE49-F238E27FC236}">
                  <a16:creationId xmlns:a16="http://schemas.microsoft.com/office/drawing/2014/main" id="{7309DEBB-9AAF-4D23-9507-69D146D29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532" y="2890943"/>
              <a:ext cx="928186" cy="86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- Free web icons">
              <a:extLst>
                <a:ext uri="{FF2B5EF4-FFF2-40B4-BE49-F238E27FC236}">
                  <a16:creationId xmlns:a16="http://schemas.microsoft.com/office/drawing/2014/main" id="{31FA503F-2697-43A8-B0FE-786B75646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520" y="3001568"/>
              <a:ext cx="473364" cy="47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箭號: 弧形右彎 11">
            <a:extLst>
              <a:ext uri="{FF2B5EF4-FFF2-40B4-BE49-F238E27FC236}">
                <a16:creationId xmlns:a16="http://schemas.microsoft.com/office/drawing/2014/main" id="{ADADB0BA-7F93-4082-BCBF-BDAEC214B701}"/>
              </a:ext>
            </a:extLst>
          </p:cNvPr>
          <p:cNvSpPr/>
          <p:nvPr/>
        </p:nvSpPr>
        <p:spPr>
          <a:xfrm rot="4122439">
            <a:off x="5773677" y="1653002"/>
            <a:ext cx="571448" cy="3932835"/>
          </a:xfrm>
          <a:prstGeom prst="curvedRightArrow">
            <a:avLst>
              <a:gd name="adj1" fmla="val 19289"/>
              <a:gd name="adj2" fmla="val 66433"/>
              <a:gd name="adj3" fmla="val 52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690e03316_0_14"/>
          <p:cNvSpPr txBox="1"/>
          <p:nvPr/>
        </p:nvSpPr>
        <p:spPr>
          <a:xfrm>
            <a:off x="495008" y="1175992"/>
            <a:ext cx="11111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0" rIns="91450" bIns="0" anchor="t" anchorCtr="0">
            <a:sp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r>
              <a:rPr lang="zh-TW" sz="2400" dirty="0">
                <a:solidFill>
                  <a:srgbClr val="0C0104"/>
                </a:solidFill>
              </a:rPr>
              <a:t>使用樹莓派相關模組收取資料</a:t>
            </a:r>
            <a:endParaRPr sz="2400" dirty="0">
              <a:solidFill>
                <a:srgbClr val="0C0104"/>
              </a:solidFill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r>
              <a:rPr lang="zh-TW" sz="2400" dirty="0">
                <a:solidFill>
                  <a:srgbClr val="0C0104"/>
                </a:solidFill>
              </a:rPr>
              <a:t>透過MQTT</a:t>
            </a:r>
            <a:r>
              <a:rPr lang="zh-TW" altLang="en-US" sz="2400" dirty="0">
                <a:solidFill>
                  <a:srgbClr val="0C0104"/>
                </a:solidFill>
              </a:rPr>
              <a:t>協定</a:t>
            </a:r>
            <a:r>
              <a:rPr lang="zh-TW" sz="2400" dirty="0">
                <a:solidFill>
                  <a:srgbClr val="0C0104"/>
                </a:solidFill>
              </a:rPr>
              <a:t>傳送資料到使用者手上</a:t>
            </a:r>
            <a:endParaRPr sz="2400" dirty="0">
              <a:solidFill>
                <a:srgbClr val="0C0104"/>
              </a:solidFill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104"/>
              </a:buClr>
              <a:buSzPts val="2400"/>
              <a:buAutoNum type="arabicPeriod"/>
            </a:pPr>
            <a:r>
              <a:rPr lang="zh-TW" sz="2400" dirty="0">
                <a:solidFill>
                  <a:srgbClr val="0C0104"/>
                </a:solidFill>
              </a:rPr>
              <a:t>透過RYU controller 和 OVS 管理用戶傳送的封包</a:t>
            </a:r>
            <a:endParaRPr sz="2400" dirty="0">
              <a:solidFill>
                <a:srgbClr val="0C0104"/>
              </a:solidFill>
            </a:endParaRPr>
          </a:p>
        </p:txBody>
      </p:sp>
      <p:sp>
        <p:nvSpPr>
          <p:cNvPr id="101" name="Google Shape;101;g1c690e03316_0_14"/>
          <p:cNvSpPr/>
          <p:nvPr/>
        </p:nvSpPr>
        <p:spPr>
          <a:xfrm>
            <a:off x="2" y="92025"/>
            <a:ext cx="210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研究方法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02" name="Google Shape;102;g1c690e03316_0_14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1"/>
          <a:stretch/>
        </p:blipFill>
        <p:spPr>
          <a:xfrm rot="10800000">
            <a:off x="961591" y="4841192"/>
            <a:ext cx="3421633" cy="1689062"/>
          </a:xfrm>
          <a:prstGeom prst="rect">
            <a:avLst/>
          </a:prstGeom>
        </p:spPr>
      </p:pic>
      <p:cxnSp>
        <p:nvCxnSpPr>
          <p:cNvPr id="110" name="Google Shape;110;g1c690e03316_0_20"/>
          <p:cNvCxnSpPr>
            <a:cxnSpLocks/>
          </p:cNvCxnSpPr>
          <p:nvPr/>
        </p:nvCxnSpPr>
        <p:spPr>
          <a:xfrm>
            <a:off x="774684" y="2237487"/>
            <a:ext cx="1783918" cy="1115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g1c690e03316_0_20"/>
          <p:cNvSpPr txBox="1"/>
          <p:nvPr/>
        </p:nvSpPr>
        <p:spPr>
          <a:xfrm>
            <a:off x="292009" y="1806387"/>
            <a:ext cx="105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/>
              <a:t>外部網路</a:t>
            </a:r>
            <a:endParaRPr sz="1600" dirty="0"/>
          </a:p>
        </p:txBody>
      </p:sp>
      <p:cxnSp>
        <p:nvCxnSpPr>
          <p:cNvPr id="113" name="Google Shape;113;g1c690e03316_0_20"/>
          <p:cNvCxnSpPr>
            <a:cxnSpLocks/>
          </p:cNvCxnSpPr>
          <p:nvPr/>
        </p:nvCxnSpPr>
        <p:spPr>
          <a:xfrm>
            <a:off x="3790588" y="2186056"/>
            <a:ext cx="5169873" cy="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g1c690e03316_0_20"/>
          <p:cNvCxnSpPr>
            <a:cxnSpLocks/>
          </p:cNvCxnSpPr>
          <p:nvPr/>
        </p:nvCxnSpPr>
        <p:spPr>
          <a:xfrm>
            <a:off x="3562103" y="2403797"/>
            <a:ext cx="5224451" cy="3174436"/>
          </a:xfrm>
          <a:prstGeom prst="bentConnector3">
            <a:avLst>
              <a:gd name="adj1" fmla="val 97026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g1c690e03316_0_20"/>
          <p:cNvSpPr txBox="1"/>
          <p:nvPr/>
        </p:nvSpPr>
        <p:spPr>
          <a:xfrm>
            <a:off x="3597709" y="1629762"/>
            <a:ext cx="61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/>
              <a:t>LAN</a:t>
            </a:r>
            <a:endParaRPr sz="1600" b="1"/>
          </a:p>
        </p:txBody>
      </p:sp>
      <p:sp>
        <p:nvSpPr>
          <p:cNvPr id="116" name="Google Shape;116;g1c690e03316_0_20"/>
          <p:cNvSpPr txBox="1"/>
          <p:nvPr/>
        </p:nvSpPr>
        <p:spPr>
          <a:xfrm>
            <a:off x="1638009" y="1629762"/>
            <a:ext cx="69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/>
              <a:t>WAN</a:t>
            </a:r>
            <a:endParaRPr sz="1600" b="1"/>
          </a:p>
        </p:txBody>
      </p:sp>
      <p:sp>
        <p:nvSpPr>
          <p:cNvPr id="117" name="Google Shape;117;g1c690e03316_0_20"/>
          <p:cNvSpPr txBox="1"/>
          <p:nvPr/>
        </p:nvSpPr>
        <p:spPr>
          <a:xfrm>
            <a:off x="9529342" y="5439517"/>
            <a:ext cx="216403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OVS</a:t>
            </a:r>
            <a:r>
              <a:rPr lang="en-US" altLang="zh-TW" sz="2000" dirty="0"/>
              <a:t> &amp; Hostapd</a:t>
            </a:r>
            <a:endParaRPr sz="2000" dirty="0"/>
          </a:p>
        </p:txBody>
      </p:sp>
      <p:pic>
        <p:nvPicPr>
          <p:cNvPr id="118" name="Google Shape;118;g1c690e0331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602836">
            <a:off x="7342258" y="5311580"/>
            <a:ext cx="823501" cy="82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9C5DB7C8-038E-48B1-A417-3591BE49C62B}"/>
              </a:ext>
            </a:extLst>
          </p:cNvPr>
          <p:cNvGrpSpPr/>
          <p:nvPr/>
        </p:nvGrpSpPr>
        <p:grpSpPr>
          <a:xfrm>
            <a:off x="8674196" y="484094"/>
            <a:ext cx="2794012" cy="2206605"/>
            <a:chOff x="8674196" y="539441"/>
            <a:chExt cx="2794012" cy="2206605"/>
          </a:xfrm>
        </p:grpSpPr>
        <p:pic>
          <p:nvPicPr>
            <p:cNvPr id="2050" name="Picture 2" descr="Notebook Svg Png Icon Free Download (#533755) - OnlineWebFonts.COM">
              <a:extLst>
                <a:ext uri="{FF2B5EF4-FFF2-40B4-BE49-F238E27FC236}">
                  <a16:creationId xmlns:a16="http://schemas.microsoft.com/office/drawing/2014/main" id="{6DA68D40-667B-420C-9741-8363C236A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4196" y="539441"/>
              <a:ext cx="2794012" cy="220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Google Shape;119;g1c690e03316_0_20"/>
            <p:cNvSpPr txBox="1"/>
            <p:nvPr/>
          </p:nvSpPr>
          <p:spPr>
            <a:xfrm>
              <a:off x="9097490" y="842554"/>
              <a:ext cx="2101199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000" dirty="0"/>
                <a:t>Ryu</a:t>
              </a:r>
              <a:r>
                <a:rPr lang="zh-TW" sz="2000" dirty="0"/>
                <a:t>Controller</a:t>
              </a:r>
              <a:r>
                <a:rPr lang="en-US" altLang="zh-TW" sz="2000" dirty="0"/>
                <a:t> &amp;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MQTT Client</a:t>
              </a:r>
              <a:endParaRPr sz="2000" dirty="0"/>
            </a:p>
          </p:txBody>
        </p:sp>
      </p:grpSp>
      <p:sp>
        <p:nvSpPr>
          <p:cNvPr id="120" name="Google Shape;120;g1c690e03316_0_20"/>
          <p:cNvSpPr/>
          <p:nvPr/>
        </p:nvSpPr>
        <p:spPr>
          <a:xfrm>
            <a:off x="2" y="92025"/>
            <a:ext cx="210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拓樸</a:t>
            </a:r>
            <a:endParaRPr sz="3600" b="0" i="0" u="none" strike="noStrike" cap="none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1" name="Google Shape;121;g1c690e03316_0_20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g1c690e03316_0_20"/>
          <p:cNvPicPr preferRelativeResize="0"/>
          <p:nvPr/>
        </p:nvPicPr>
        <p:blipFill rotWithShape="1">
          <a:blip r:embed="rId6">
            <a:alphaModFix/>
          </a:blip>
          <a:srcRect l="34672" t="30403" r="28389" b="25315"/>
          <a:stretch/>
        </p:blipFill>
        <p:spPr>
          <a:xfrm rot="-10799982">
            <a:off x="2082242" y="3506815"/>
            <a:ext cx="952724" cy="856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肘形接點 7"/>
          <p:cNvCxnSpPr>
            <a:cxnSpLocks/>
            <a:stCxn id="122" idx="0"/>
          </p:cNvCxnSpPr>
          <p:nvPr/>
        </p:nvCxnSpPr>
        <p:spPr>
          <a:xfrm rot="5400000">
            <a:off x="1454566" y="4407579"/>
            <a:ext cx="1148204" cy="1059868"/>
          </a:xfrm>
          <a:prstGeom prst="bentConnector3">
            <a:avLst>
              <a:gd name="adj1" fmla="val 1862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cxnSpLocks/>
          </p:cNvCxnSpPr>
          <p:nvPr/>
        </p:nvCxnSpPr>
        <p:spPr>
          <a:xfrm rot="5400000" flipH="1" flipV="1">
            <a:off x="1762800" y="3900837"/>
            <a:ext cx="1721199" cy="163359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Google Shape;124;g1c690e03316_0_20"/>
          <p:cNvPicPr preferRelativeResize="0"/>
          <p:nvPr/>
        </p:nvPicPr>
        <p:blipFill rotWithShape="1">
          <a:blip r:embed="rId7">
            <a:alphaModFix/>
          </a:blip>
          <a:srcRect l="34922" t="26171" r="35144" b="36695"/>
          <a:stretch/>
        </p:blipFill>
        <p:spPr>
          <a:xfrm rot="10800000">
            <a:off x="3156877" y="3560100"/>
            <a:ext cx="884925" cy="8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119;g1c690e03316_0_20"/>
          <p:cNvSpPr txBox="1"/>
          <p:nvPr/>
        </p:nvSpPr>
        <p:spPr>
          <a:xfrm>
            <a:off x="131241" y="3788206"/>
            <a:ext cx="198039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MQTT Broker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MQTT Client</a:t>
            </a:r>
            <a:endParaRPr sz="2000" dirty="0"/>
          </a:p>
        </p:txBody>
      </p:sp>
      <p:pic>
        <p:nvPicPr>
          <p:cNvPr id="53" name="Google Shape;118;g1c690e0331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74427" y="5258382"/>
            <a:ext cx="823501" cy="8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c690e03316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7684" y="1200562"/>
            <a:ext cx="1504750" cy="15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14E118-B891-42BC-8C3D-AD43F85798F9}"/>
              </a:ext>
            </a:extLst>
          </p:cNvPr>
          <p:cNvSpPr txBox="1"/>
          <p:nvPr/>
        </p:nvSpPr>
        <p:spPr>
          <a:xfrm>
            <a:off x="2292248" y="3225051"/>
            <a:ext cx="58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門鈴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7D0404-D4C0-49D5-9D02-88CCDCEBAA27}"/>
              </a:ext>
            </a:extLst>
          </p:cNvPr>
          <p:cNvSpPr txBox="1"/>
          <p:nvPr/>
        </p:nvSpPr>
        <p:spPr>
          <a:xfrm>
            <a:off x="3068462" y="3261055"/>
            <a:ext cx="1128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開門指示燈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2C7ECD8-BAF2-45C0-84C3-65BD86455D00}"/>
              </a:ext>
            </a:extLst>
          </p:cNvPr>
          <p:cNvGrpSpPr/>
          <p:nvPr/>
        </p:nvGrpSpPr>
        <p:grpSpPr>
          <a:xfrm>
            <a:off x="7834054" y="4877558"/>
            <a:ext cx="1905000" cy="1905000"/>
            <a:chOff x="7834054" y="4877558"/>
            <a:chExt cx="1905000" cy="1905000"/>
          </a:xfrm>
        </p:grpSpPr>
        <p:pic>
          <p:nvPicPr>
            <p:cNvPr id="108" name="Google Shape;108;g1c690e03316_0_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34054" y="4877558"/>
              <a:ext cx="1905000" cy="190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Picture 4" descr="树莓派|使用树莓派红外控制空调和风扇">
              <a:extLst>
                <a:ext uri="{FF2B5EF4-FFF2-40B4-BE49-F238E27FC236}">
                  <a16:creationId xmlns:a16="http://schemas.microsoft.com/office/drawing/2014/main" id="{76D58E7C-CD60-4963-863A-DF100A334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094" y="5549767"/>
              <a:ext cx="372367" cy="49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690e03316_0_56"/>
          <p:cNvSpPr/>
          <p:nvPr/>
        </p:nvSpPr>
        <p:spPr>
          <a:xfrm>
            <a:off x="2" y="92025"/>
            <a:ext cx="2101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流程圖</a:t>
            </a:r>
            <a:endParaRPr sz="3600" b="0" i="0" u="none" strike="noStrike" cap="none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0" name="Google Shape;130;g1c690e03316_0_56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g1c690e03316_0_56"/>
          <p:cNvSpPr txBox="1"/>
          <p:nvPr/>
        </p:nvSpPr>
        <p:spPr>
          <a:xfrm>
            <a:off x="665018" y="1458094"/>
            <a:ext cx="111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0" rIns="91450" bIns="0" anchor="t" anchorCtr="0">
            <a:spAutoFit/>
          </a:bodyPr>
          <a:lstStyle/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C0104"/>
              </a:solidFill>
            </a:endParaRPr>
          </a:p>
        </p:txBody>
      </p:sp>
      <p:pic>
        <p:nvPicPr>
          <p:cNvPr id="132" name="Google Shape;132;g1c690e0331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563" y="177313"/>
            <a:ext cx="8700326" cy="65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690e03316_0_71"/>
          <p:cNvSpPr/>
          <p:nvPr/>
        </p:nvSpPr>
        <p:spPr>
          <a:xfrm>
            <a:off x="2" y="92025"/>
            <a:ext cx="266930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成果展示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99A7DF2B-4C87-40A4-9878-87B236C5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78" y="951087"/>
            <a:ext cx="8763243" cy="495582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F4FD20-AC32-4236-BB4C-CD33A1DBAAEB}"/>
              </a:ext>
            </a:extLst>
          </p:cNvPr>
          <p:cNvSpPr/>
          <p:nvPr/>
        </p:nvSpPr>
        <p:spPr>
          <a:xfrm>
            <a:off x="5264727" y="4886036"/>
            <a:ext cx="1089891" cy="757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1A9328-DB52-4EC0-94CD-548F29A6F0FB}"/>
              </a:ext>
            </a:extLst>
          </p:cNvPr>
          <p:cNvSpPr/>
          <p:nvPr/>
        </p:nvSpPr>
        <p:spPr>
          <a:xfrm>
            <a:off x="7005781" y="4507345"/>
            <a:ext cx="1593274" cy="1006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0760B4-630E-443B-9D30-B5DF7BCD1553}"/>
              </a:ext>
            </a:extLst>
          </p:cNvPr>
          <p:cNvSpPr/>
          <p:nvPr/>
        </p:nvSpPr>
        <p:spPr>
          <a:xfrm>
            <a:off x="1768111" y="3168073"/>
            <a:ext cx="2591454" cy="256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5A8F04-9839-4065-A2AB-259212636E33}"/>
              </a:ext>
            </a:extLst>
          </p:cNvPr>
          <p:cNvSpPr txBox="1"/>
          <p:nvPr/>
        </p:nvSpPr>
        <p:spPr>
          <a:xfrm>
            <a:off x="265001" y="3139214"/>
            <a:ext cx="157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Ryu Controller &amp;</a:t>
            </a:r>
          </a:p>
          <a:p>
            <a:r>
              <a:rPr lang="en-US" altLang="zh-TW" dirty="0"/>
              <a:t>MQTT Client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E7498C-99A5-4983-B803-3310A005E3DE}"/>
              </a:ext>
            </a:extLst>
          </p:cNvPr>
          <p:cNvSpPr txBox="1"/>
          <p:nvPr/>
        </p:nvSpPr>
        <p:spPr>
          <a:xfrm>
            <a:off x="5469720" y="5935772"/>
            <a:ext cx="67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OVS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233B251-C49A-48E4-BE72-82468AEB0BF8}"/>
              </a:ext>
            </a:extLst>
          </p:cNvPr>
          <p:cNvSpPr txBox="1"/>
          <p:nvPr/>
        </p:nvSpPr>
        <p:spPr>
          <a:xfrm>
            <a:off x="7040159" y="5828050"/>
            <a:ext cx="152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MQTT Broker &amp;</a:t>
            </a:r>
          </a:p>
          <a:p>
            <a:r>
              <a:rPr lang="en-US" altLang="zh-TW" dirty="0"/>
              <a:t>MQTT Client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C76889-1801-4580-9A29-D9B48D670A9F}"/>
              </a:ext>
            </a:extLst>
          </p:cNvPr>
          <p:cNvSpPr/>
          <p:nvPr/>
        </p:nvSpPr>
        <p:spPr>
          <a:xfrm rot="21078831">
            <a:off x="4505283" y="2461490"/>
            <a:ext cx="1180075" cy="757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07C9378-2D89-47F4-BDF5-6F6B466187C9}"/>
              </a:ext>
            </a:extLst>
          </p:cNvPr>
          <p:cNvSpPr txBox="1"/>
          <p:nvPr/>
        </p:nvSpPr>
        <p:spPr>
          <a:xfrm>
            <a:off x="2807855" y="1778478"/>
            <a:ext cx="1802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Hostapd on OVS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34C9718-2DBD-4968-8596-335368610CE6}"/>
              </a:ext>
            </a:extLst>
          </p:cNvPr>
          <p:cNvCxnSpPr>
            <a:stCxn id="16" idx="2"/>
            <a:endCxn id="23" idx="0"/>
          </p:cNvCxnSpPr>
          <p:nvPr/>
        </p:nvCxnSpPr>
        <p:spPr>
          <a:xfrm flipH="1">
            <a:off x="5809672" y="5643417"/>
            <a:ext cx="1" cy="292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58A3677-BC17-4E9B-894D-AFCCBF88A756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7802418" y="5514109"/>
            <a:ext cx="0" cy="313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2F736C7-6C94-4BDB-8AEF-A9CCA4C1FCC9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>
            <a:off x="3709133" y="2086255"/>
            <a:ext cx="1328997" cy="379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8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690e03316_0_71"/>
          <p:cNvSpPr/>
          <p:nvPr/>
        </p:nvSpPr>
        <p:spPr>
          <a:xfrm>
            <a:off x="1" y="92025"/>
            <a:ext cx="409170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成果展示</a:t>
            </a:r>
            <a:r>
              <a:rPr lang="en-US" altLang="zh-TW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—</a:t>
            </a: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開門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694601882.190608">
            <a:hlinkClick r:id="" action="ppaction://media"/>
            <a:extLst>
              <a:ext uri="{FF2B5EF4-FFF2-40B4-BE49-F238E27FC236}">
                <a16:creationId xmlns:a16="http://schemas.microsoft.com/office/drawing/2014/main" id="{AC2B8C53-117C-4E4B-A7DE-2B45CB913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76.34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308" y="985673"/>
            <a:ext cx="8687383" cy="48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694601882.371492">
            <a:hlinkClick r:id="" action="ppaction://media"/>
            <a:extLst>
              <a:ext uri="{FF2B5EF4-FFF2-40B4-BE49-F238E27FC236}">
                <a16:creationId xmlns:a16="http://schemas.microsoft.com/office/drawing/2014/main" id="{F5D981A8-258A-4F9A-9EB0-CBA3E078D8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635"/>
                </p14:media>
              </p:ext>
            </p:extLst>
          </p:nvPr>
        </p:nvPicPr>
        <p:blipFill rotWithShape="1">
          <a:blip r:embed="rId5"/>
          <a:srcRect l="2651" t="11537" r="5312" b="4363"/>
          <a:stretch>
            <a:fillRect/>
          </a:stretch>
        </p:blipFill>
        <p:spPr>
          <a:xfrm>
            <a:off x="1589690" y="1048793"/>
            <a:ext cx="9262055" cy="4760414"/>
          </a:xfrm>
          <a:prstGeom prst="rect">
            <a:avLst/>
          </a:prstGeom>
        </p:spPr>
      </p:pic>
      <p:sp>
        <p:nvSpPr>
          <p:cNvPr id="9" name="Google Shape;138;g1c690e03316_0_71">
            <a:extLst>
              <a:ext uri="{FF2B5EF4-FFF2-40B4-BE49-F238E27FC236}">
                <a16:creationId xmlns:a16="http://schemas.microsoft.com/office/drawing/2014/main" id="{169A2A2A-5E28-4D33-85D0-5700B15808A5}"/>
              </a:ext>
            </a:extLst>
          </p:cNvPr>
          <p:cNvSpPr/>
          <p:nvPr/>
        </p:nvSpPr>
        <p:spPr>
          <a:xfrm>
            <a:off x="1" y="92025"/>
            <a:ext cx="409170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成果展示</a:t>
            </a:r>
            <a:r>
              <a:rPr lang="en-US" altLang="zh-TW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—</a:t>
            </a:r>
            <a:r>
              <a:rPr lang="zh-TW" altLang="en-US" sz="3600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關</a:t>
            </a: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門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607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g1c690e03316_0_71"/>
          <p:cNvCxnSpPr/>
          <p:nvPr/>
        </p:nvCxnSpPr>
        <p:spPr>
          <a:xfrm>
            <a:off x="495008" y="738220"/>
            <a:ext cx="1111200" cy="0"/>
          </a:xfrm>
          <a:prstGeom prst="straightConnector1">
            <a:avLst/>
          </a:prstGeom>
          <a:noFill/>
          <a:ln w="19050" cap="flat" cmpd="sng">
            <a:solidFill>
              <a:srgbClr val="C0B6B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8;g1c690e03316_0_71">
            <a:extLst>
              <a:ext uri="{FF2B5EF4-FFF2-40B4-BE49-F238E27FC236}">
                <a16:creationId xmlns:a16="http://schemas.microsoft.com/office/drawing/2014/main" id="{04965547-9C36-4C81-A75F-A1A24B3D68C7}"/>
              </a:ext>
            </a:extLst>
          </p:cNvPr>
          <p:cNvSpPr/>
          <p:nvPr/>
        </p:nvSpPr>
        <p:spPr>
          <a:xfrm>
            <a:off x="2" y="92025"/>
            <a:ext cx="474749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altLang="en-US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成果展示</a:t>
            </a:r>
            <a:r>
              <a:rPr lang="en-US" altLang="zh-TW" sz="3600" b="0" i="0" u="none" strike="noStrike" cap="none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—</a:t>
            </a:r>
            <a:r>
              <a:rPr lang="zh-TW" altLang="en-US" sz="3600" dirty="0">
                <a:solidFill>
                  <a:srgbClr val="C0B6B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封包阻擋</a:t>
            </a:r>
            <a:endParaRPr sz="3600" b="0" i="0" u="none" strike="noStrike" cap="none" dirty="0">
              <a:solidFill>
                <a:srgbClr val="C0B6B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5DCC9B-00A8-4088-B4AE-9DD362EF7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52" b="54350"/>
          <a:stretch/>
        </p:blipFill>
        <p:spPr>
          <a:xfrm>
            <a:off x="513750" y="1791855"/>
            <a:ext cx="11164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4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217</Words>
  <Application>Microsoft Office PowerPoint</Application>
  <PresentationFormat>寬螢幕</PresentationFormat>
  <Paragraphs>38</Paragraphs>
  <Slides>12</Slides>
  <Notes>12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Microsoft Yahei</vt:lpstr>
      <vt:lpstr>新細明體</vt:lpstr>
      <vt:lpstr>Arial</vt:lpstr>
      <vt:lpstr>Calibri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Kei Chen</dc:creator>
  <cp:lastModifiedBy>蔡東霖</cp:lastModifiedBy>
  <cp:revision>39</cp:revision>
  <dcterms:created xsi:type="dcterms:W3CDTF">2020-04-06T05:27:43Z</dcterms:created>
  <dcterms:modified xsi:type="dcterms:W3CDTF">2023-01-05T09:57:26Z</dcterms:modified>
</cp:coreProperties>
</file>